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6" r:id="rId8"/>
    <p:sldId id="261" r:id="rId9"/>
    <p:sldId id="268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dtools.com/commSkll" TargetMode="External"/><Relationship Id="rId2" Type="http://schemas.openxmlformats.org/officeDocument/2006/relationships/hyperlink" Target="https://moj-posao.net/HR/articles/Details/81486/Vodic-za-timski-rad#ixzz8WthHM9cH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AKTIVNOSTI KOJE POTIČU </a:t>
            </a:r>
            <a:br>
              <a:rPr lang="hr-HR" dirty="0" smtClean="0"/>
            </a:br>
            <a:r>
              <a:rPr lang="hr-HR" dirty="0" smtClean="0"/>
              <a:t>TIMSKI DUH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hr-HR" sz="4200" dirty="0" smtClean="0"/>
              <a:t>Vesna Vuković, prof.</a:t>
            </a:r>
          </a:p>
          <a:p>
            <a:r>
              <a:rPr lang="hr-HR" sz="4200" dirty="0" smtClean="0"/>
              <a:t>Ravnatelj-mentor</a:t>
            </a:r>
            <a:endParaRPr lang="hr-HR" sz="4200" dirty="0" smtClean="0"/>
          </a:p>
          <a:p>
            <a:endParaRPr lang="hr-HR" sz="4200" dirty="0"/>
          </a:p>
          <a:p>
            <a:r>
              <a:rPr lang="hr-HR" sz="4200" dirty="0" smtClean="0"/>
              <a:t>Tematsko </a:t>
            </a:r>
            <a:r>
              <a:rPr lang="hr-HR" sz="4200" dirty="0" smtClean="0"/>
              <a:t>izlaganje na Odgajateljskom vijeću 18.4.2024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9897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KORIŠTENA 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1.Ravnatelj škole-upravljanje-vođenje, Zbornik radova , Agencija za odgoj i obrazovanje, ZAGREB,2009.</a:t>
            </a:r>
          </a:p>
          <a:p>
            <a:r>
              <a:rPr lang="hr-HR" dirty="0" err="1" smtClean="0"/>
              <a:t>Brajša,P</a:t>
            </a:r>
            <a:r>
              <a:rPr lang="hr-HR" dirty="0" smtClean="0"/>
              <a:t>., Umijeće razgovora, C.A.S.H. Pula, 2000.</a:t>
            </a:r>
          </a:p>
          <a:p>
            <a:r>
              <a:rPr lang="hr-HR" dirty="0" smtClean="0"/>
              <a:t>Rijavec,M.,Miljković,D.,IEP-D2:Zagreb, 2008.</a:t>
            </a:r>
          </a:p>
          <a:p>
            <a:r>
              <a:rPr lang="hr-HR" dirty="0" smtClean="0"/>
              <a:t>Internetske stranice:</a:t>
            </a:r>
          </a:p>
          <a:p>
            <a:r>
              <a:rPr lang="hr-HR" dirty="0" smtClean="0"/>
              <a:t>MojPosao.net-Vodič </a:t>
            </a:r>
            <a:r>
              <a:rPr lang="hr-HR" dirty="0"/>
              <a:t>za timski rad </a:t>
            </a: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moj-posao.net/HR/articles/Details/81486/Vodic-za-timski-rad#ixzz8WthHM9cH</a:t>
            </a:r>
            <a:endParaRPr lang="hr-HR" dirty="0" smtClean="0"/>
          </a:p>
          <a:p>
            <a:r>
              <a:rPr lang="hr-HR" dirty="0" smtClean="0">
                <a:hlinkClick r:id="rId3"/>
              </a:rPr>
              <a:t>www.mindtools.com/commSkll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2638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10000" y="2268940"/>
            <a:ext cx="10554574" cy="363651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ZAHVALJUJEM NA POZORNOSTI!!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Vesna Vuković, prof.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818" y="2034072"/>
            <a:ext cx="4582731" cy="482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8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TIMSKI RAD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Definicija timskog rada ( </a:t>
            </a:r>
            <a:r>
              <a:rPr lang="hr-HR" dirty="0" err="1" smtClean="0"/>
              <a:t>Katzenbach,J</a:t>
            </a:r>
            <a:r>
              <a:rPr lang="hr-HR" dirty="0" smtClean="0"/>
              <a:t>. i Smith,D.1993.):</a:t>
            </a:r>
          </a:p>
          <a:p>
            <a:r>
              <a:rPr lang="hr-HR" dirty="0" smtClean="0"/>
              <a:t>„Tim se može definirati kao manja grupa ljudi s komplementarnim znanjima i vještinama, koji rade zajedno kako bi ostvarili cilj za koji se smatraju zajednički odgovornima.”</a:t>
            </a:r>
          </a:p>
          <a:p>
            <a:r>
              <a:rPr lang="hr-HR" dirty="0" smtClean="0"/>
              <a:t>„Tim je skupina u kojoj pojedinci imaju zajednički cilj kojeg ostvare isključivo zato što se njihova profesionalna osposobljenost, vještine i druge osobine usklađuju s drugim članovima.” ( Honey,1988.)</a:t>
            </a:r>
          </a:p>
          <a:p>
            <a:r>
              <a:rPr lang="hr-HR" dirty="0" smtClean="0"/>
              <a:t>Tim je važan u rješavanju zajedničke </a:t>
            </a:r>
            <a:r>
              <a:rPr lang="hr-HR" dirty="0" err="1" smtClean="0"/>
              <a:t>domske</a:t>
            </a:r>
            <a:r>
              <a:rPr lang="hr-HR" dirty="0" smtClean="0"/>
              <a:t> problematike usmjerene na rješavanje problemskih situacija ili ostvarenja projekata na </a:t>
            </a:r>
            <a:r>
              <a:rPr lang="hr-HR" dirty="0" err="1" smtClean="0"/>
              <a:t>domskom</a:t>
            </a:r>
            <a:r>
              <a:rPr lang="hr-HR" dirty="0" smtClean="0"/>
              <a:t> , gradskom, županijskom ili državnom nivou( uključivanjem u projekte, doprinosom u organizacijskom  dijelu, stvaranjem optimalnih uvjeta za usvajanje znanja i vještina rješavanja problemskih situacija svakog člana tima, bez obzira na njegov položaj ili ulogu)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07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TIMSKE ULOGE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10000" y="1884784"/>
            <a:ext cx="11161176" cy="4721289"/>
          </a:xfrm>
        </p:spPr>
        <p:txBody>
          <a:bodyPr>
            <a:normAutofit/>
          </a:bodyPr>
          <a:lstStyle/>
          <a:p>
            <a:r>
              <a:rPr lang="hr-HR" dirty="0" smtClean="0"/>
              <a:t>Timske </a:t>
            </a:r>
            <a:r>
              <a:rPr lang="hr-HR" dirty="0" smtClean="0"/>
              <a:t>uloge posebno su prepoznatljive u kulturi svake ustanove u kojoj se one </a:t>
            </a:r>
            <a:r>
              <a:rPr lang="hr-HR" dirty="0" smtClean="0"/>
              <a:t>ogledaju–motivaciji i predanosti  </a:t>
            </a:r>
            <a:r>
              <a:rPr lang="hr-HR" dirty="0" smtClean="0"/>
              <a:t>za postignuće, </a:t>
            </a:r>
            <a:r>
              <a:rPr lang="hr-HR" dirty="0" err="1" smtClean="0"/>
              <a:t>domskom</a:t>
            </a:r>
            <a:r>
              <a:rPr lang="hr-HR" dirty="0" smtClean="0"/>
              <a:t> ozračju, redu i ponašanju, pozitivnim moralnim vrijednostima  </a:t>
            </a:r>
            <a:r>
              <a:rPr lang="hr-HR" dirty="0" smtClean="0"/>
              <a:t>djelatnika i učenika, </a:t>
            </a:r>
            <a:r>
              <a:rPr lang="hr-HR" dirty="0" smtClean="0"/>
              <a:t>odnosu </a:t>
            </a:r>
            <a:r>
              <a:rPr lang="hr-HR" dirty="0" smtClean="0"/>
              <a:t>doma </a:t>
            </a:r>
            <a:r>
              <a:rPr lang="hr-HR" dirty="0" smtClean="0"/>
              <a:t>kao ustanove prema </a:t>
            </a:r>
            <a:r>
              <a:rPr lang="hr-HR" dirty="0" smtClean="0"/>
              <a:t>lokalnoj zajednici i sudjelovanje u zajedničkim programima u gradu, </a:t>
            </a:r>
            <a:r>
              <a:rPr lang="hr-HR" dirty="0" smtClean="0"/>
              <a:t>uključenosti </a:t>
            </a:r>
            <a:r>
              <a:rPr lang="hr-HR" dirty="0" smtClean="0"/>
              <a:t>roditelja u </a:t>
            </a:r>
            <a:r>
              <a:rPr lang="hr-HR" dirty="0" err="1" smtClean="0"/>
              <a:t>domske</a:t>
            </a:r>
            <a:r>
              <a:rPr lang="hr-HR" dirty="0" smtClean="0"/>
              <a:t> programe i izlete, </a:t>
            </a:r>
            <a:r>
              <a:rPr lang="hr-HR" dirty="0" smtClean="0"/>
              <a:t>materijalnim </a:t>
            </a:r>
            <a:r>
              <a:rPr lang="hr-HR" dirty="0" smtClean="0"/>
              <a:t>i </a:t>
            </a:r>
            <a:r>
              <a:rPr lang="hr-HR" dirty="0" smtClean="0"/>
              <a:t>prostornim uvjetima, brigom </a:t>
            </a:r>
            <a:r>
              <a:rPr lang="hr-HR" dirty="0" smtClean="0"/>
              <a:t>za sve učenike i djelatnike, </a:t>
            </a:r>
            <a:r>
              <a:rPr lang="hr-HR" dirty="0" smtClean="0"/>
              <a:t>međuljudskim odnosima…)</a:t>
            </a:r>
            <a:endParaRPr lang="hr-HR" dirty="0" smtClean="0"/>
          </a:p>
          <a:p>
            <a:r>
              <a:rPr lang="hr-HR" dirty="0" smtClean="0"/>
              <a:t>Timske uloge, prema Srića, V. , Zagreb1995., dijele se na:</a:t>
            </a:r>
          </a:p>
          <a:p>
            <a:r>
              <a:rPr lang="hr-HR" dirty="0" smtClean="0"/>
              <a:t>1.organizator- član tima sa organizacijskim sposobnostima </a:t>
            </a:r>
          </a:p>
          <a:p>
            <a:r>
              <a:rPr lang="hr-HR" dirty="0" smtClean="0"/>
              <a:t>2.predsjedavajući- član koji vodi tim, dodjeljuje odgovarajuće uloge svakom članu tima prema njegovim </a:t>
            </a:r>
            <a:r>
              <a:rPr lang="hr-HR" dirty="0" smtClean="0"/>
              <a:t>kvalitetama</a:t>
            </a:r>
          </a:p>
          <a:p>
            <a:r>
              <a:rPr lang="hr-HR" dirty="0" smtClean="0"/>
              <a:t>3.ekspert- najstručniji član</a:t>
            </a:r>
          </a:p>
          <a:p>
            <a:r>
              <a:rPr lang="hr-HR" dirty="0" smtClean="0"/>
              <a:t>4.vanjski autoritet- predlaže rješenja na osnovu projekata u kojima je sudjelovao u drugim sredinama 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4510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TIMSKE ULOGE 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10000" y="2222288"/>
            <a:ext cx="10563286" cy="3605636"/>
          </a:xfrm>
        </p:spPr>
        <p:txBody>
          <a:bodyPr>
            <a:normAutofit lnSpcReduction="10000"/>
          </a:bodyPr>
          <a:lstStyle/>
          <a:p>
            <a:r>
              <a:rPr lang="hr-HR" dirty="0"/>
              <a:t>5.lider- nameće se ostalim članovima kao vođa, pokreće na akciju</a:t>
            </a:r>
          </a:p>
          <a:p>
            <a:r>
              <a:rPr lang="hr-HR" dirty="0"/>
              <a:t>6.kritičar- voli kritizirati, ocjenjuje rad drugih, vrlo često negira postignuća drugih</a:t>
            </a:r>
          </a:p>
          <a:p>
            <a:r>
              <a:rPr lang="hr-HR" dirty="0"/>
              <a:t>7.kreativac- član koji uvijek ima originalne ideje o svemu</a:t>
            </a:r>
          </a:p>
          <a:p>
            <a:r>
              <a:rPr lang="hr-HR" dirty="0"/>
              <a:t>8.birokrat- kontinuirano  se pridržava svih pravila, normi i propisa; ostale članove upućuje na pridržavanje istoga</a:t>
            </a:r>
          </a:p>
          <a:p>
            <a:r>
              <a:rPr lang="hr-HR" dirty="0"/>
              <a:t>9.klimavac- slaže se u potpunosti sa svim prijedlozima, izvršava sve dogovorene poslove </a:t>
            </a:r>
          </a:p>
          <a:p>
            <a:r>
              <a:rPr lang="hr-HR" dirty="0"/>
              <a:t>10. društveni tip- nastoji sve probleme riješiti na prijateljski način, pozitivna i lagana komunikacija sa svima, razumije potrebe drugih</a:t>
            </a:r>
          </a:p>
          <a:p>
            <a:r>
              <a:rPr lang="hr-HR" dirty="0"/>
              <a:t>11. </a:t>
            </a:r>
            <a:r>
              <a:rPr lang="hr-HR" dirty="0" err="1"/>
              <a:t>finalizator</a:t>
            </a:r>
            <a:r>
              <a:rPr lang="hr-HR" dirty="0"/>
              <a:t>- odgovorna i pedantna osoba koja brine o svemu što je dogovoreno te za realizaciju istoga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346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TIMSKE ULOGE II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Prema autoru </a:t>
            </a:r>
            <a:r>
              <a:rPr lang="hr-HR" dirty="0" err="1" smtClean="0"/>
              <a:t>Meredith</a:t>
            </a:r>
            <a:r>
              <a:rPr lang="hr-HR" dirty="0" smtClean="0"/>
              <a:t> </a:t>
            </a:r>
            <a:r>
              <a:rPr lang="hr-HR" dirty="0" err="1" smtClean="0"/>
              <a:t>Belbin</a:t>
            </a:r>
            <a:r>
              <a:rPr lang="hr-HR" dirty="0" smtClean="0"/>
              <a:t> ( Priručnik za menadžere, Profil International, </a:t>
            </a:r>
            <a:r>
              <a:rPr lang="hr-HR" dirty="0"/>
              <a:t>Z</a:t>
            </a:r>
            <a:r>
              <a:rPr lang="hr-HR" dirty="0" smtClean="0"/>
              <a:t>agreb. 2003. timske uloge možemo podijeliti na:</a:t>
            </a:r>
          </a:p>
          <a:p>
            <a:pPr marL="0" indent="0">
              <a:buNone/>
            </a:pPr>
            <a:r>
              <a:rPr lang="hr-HR" dirty="0" smtClean="0"/>
              <a:t>1.oblikovatelj- odličan organizator, dosljedan i odgovoran</a:t>
            </a:r>
          </a:p>
          <a:p>
            <a:pPr marL="0" indent="0">
              <a:buNone/>
            </a:pPr>
            <a:r>
              <a:rPr lang="hr-HR" dirty="0" smtClean="0"/>
              <a:t>2.koordinator- pri praćenju ostvarenja koraka tima prema cilju prepoznaje prednosti i slabosti nastojeći pri </a:t>
            </a:r>
            <a:r>
              <a:rPr lang="hr-HR" dirty="0" err="1" smtClean="0"/>
              <a:t>ispravkama</a:t>
            </a:r>
            <a:r>
              <a:rPr lang="hr-HR" dirty="0" smtClean="0"/>
              <a:t> iskoristiti sve potencijale svakog člana tima</a:t>
            </a:r>
          </a:p>
          <a:p>
            <a:pPr marL="0" indent="0">
              <a:buNone/>
            </a:pPr>
            <a:r>
              <a:rPr lang="hr-HR" dirty="0" smtClean="0"/>
              <a:t>3.izazivač- pokretač učinkovitosti, ne izbjegava izazove, naprotiv otklanja samozadovoljstvo u svrhu postizanja jače daljnje učinkovitosti kod svih</a:t>
            </a:r>
          </a:p>
          <a:p>
            <a:pPr marL="0" indent="0">
              <a:buNone/>
            </a:pPr>
            <a:r>
              <a:rPr lang="hr-HR" dirty="0" smtClean="0"/>
              <a:t>4.inovator- kreativnošću i inovativnošću neumorno traga za novim rješenjima </a:t>
            </a:r>
          </a:p>
          <a:p>
            <a:pPr marL="0" indent="0">
              <a:buNone/>
            </a:pPr>
            <a:r>
              <a:rPr lang="hr-HR" dirty="0" smtClean="0"/>
              <a:t>5.istraživač- na osnovu istraživanja najboljih ideja i izvora za realizaciju zadataka, obavještava članove tima </a:t>
            </a:r>
          </a:p>
          <a:p>
            <a:pPr marL="0" indent="0">
              <a:buNone/>
            </a:pPr>
            <a:r>
              <a:rPr lang="hr-HR" dirty="0" smtClean="0"/>
              <a:t>6.ocjenjivač- sklon analiziranju problema i verifikaciji ideja i prijedloga za donošenje boljih odluka</a:t>
            </a:r>
          </a:p>
          <a:p>
            <a:pPr marL="0" indent="0">
              <a:buNone/>
            </a:pPr>
            <a:r>
              <a:rPr lang="hr-HR" dirty="0" smtClean="0"/>
              <a:t>7. Timski radnik –sve članove na pozitivan način ublažava moguće nesporazume i medijator je u konfliktnim situacijama, podržava članove tima </a:t>
            </a:r>
          </a:p>
          <a:p>
            <a:pPr marL="0" indent="0">
              <a:buNone/>
            </a:pPr>
            <a:r>
              <a:rPr lang="hr-HR" dirty="0" smtClean="0"/>
              <a:t>8.Dovršitelj – marljivi istražuje sve moguće propuste, pomaže da ih se prepozna te uredno izvršava sve obveze kao bi se radovi svih članova doveli kraju</a:t>
            </a:r>
          </a:p>
          <a:p>
            <a:pPr marL="0" indent="0">
              <a:buNone/>
            </a:pPr>
            <a:r>
              <a:rPr lang="hr-HR" dirty="0" smtClean="0"/>
              <a:t>9.specijalist- odlikuju ga vrlo rijetke vještine i stečena znanja, samostalan je i predan svojim zadacima</a:t>
            </a:r>
          </a:p>
        </p:txBody>
      </p:sp>
    </p:spTree>
    <p:extLst>
      <p:ext uri="{BB962C8B-B14F-4D97-AF65-F5344CB8AC3E}">
        <p14:creationId xmlns:p14="http://schemas.microsoft.com/office/powerpoint/2010/main" val="184350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KARAKTERISTIKE USPJEŠNOG  TIMA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Uspješan tim:</a:t>
            </a:r>
          </a:p>
          <a:p>
            <a:r>
              <a:rPr lang="hr-HR" dirty="0" smtClean="0"/>
              <a:t>-postavljanje jasno definiranih ciljeva </a:t>
            </a:r>
          </a:p>
          <a:p>
            <a:r>
              <a:rPr lang="hr-HR" dirty="0" smtClean="0"/>
              <a:t>-tim ima uspješnog voditelja</a:t>
            </a:r>
          </a:p>
          <a:p>
            <a:r>
              <a:rPr lang="hr-HR" dirty="0" smtClean="0"/>
              <a:t>-postavljena su pravila o pojedinačnoj i zajedničkoj odgovornosti kod izvršavanja obveza</a:t>
            </a:r>
          </a:p>
          <a:p>
            <a:r>
              <a:rPr lang="hr-HR" dirty="0" smtClean="0"/>
              <a:t>- jasno poštivanje razlika</a:t>
            </a:r>
          </a:p>
          <a:p>
            <a:r>
              <a:rPr lang="hr-HR" dirty="0" smtClean="0"/>
              <a:t>-otvorena i iskrena komunikacija između svih članova tima</a:t>
            </a:r>
          </a:p>
          <a:p>
            <a:r>
              <a:rPr lang="hr-HR" dirty="0" smtClean="0"/>
              <a:t>- ozračje međusobnog povjerenja i suradnje</a:t>
            </a:r>
          </a:p>
          <a:p>
            <a:r>
              <a:rPr lang="hr-HR" dirty="0" smtClean="0"/>
              <a:t>-dobro i kvalitetno donošenje odluka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3088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KARAKTERISTIKE NEUSPJEŠNOG TIMA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Neuspješan tim</a:t>
            </a:r>
            <a:r>
              <a:rPr lang="hr-HR" dirty="0"/>
              <a:t>:</a:t>
            </a:r>
          </a:p>
          <a:p>
            <a:pPr marL="0" indent="0">
              <a:buNone/>
            </a:pPr>
            <a:r>
              <a:rPr lang="hr-HR" dirty="0"/>
              <a:t>      –nejasne uloge članova tima </a:t>
            </a:r>
          </a:p>
          <a:p>
            <a:pPr marL="0" indent="0">
              <a:buNone/>
            </a:pPr>
            <a:r>
              <a:rPr lang="hr-HR" dirty="0"/>
              <a:t>      -nepoželjne osobine ličnosti</a:t>
            </a:r>
          </a:p>
          <a:p>
            <a:pPr marL="0" indent="0">
              <a:buNone/>
            </a:pPr>
            <a:r>
              <a:rPr lang="hr-HR" dirty="0"/>
              <a:t>      - neodgovarajuće intelektualne sposobnosti članova tima</a:t>
            </a:r>
          </a:p>
          <a:p>
            <a:pPr marL="0" indent="0">
              <a:buNone/>
            </a:pPr>
            <a:r>
              <a:rPr lang="hr-HR" dirty="0"/>
              <a:t>      - moral tima nije na odgovarajućoj razini</a:t>
            </a:r>
          </a:p>
          <a:p>
            <a:pPr marL="0" indent="0">
              <a:buNone/>
            </a:pPr>
            <a:r>
              <a:rPr lang="hr-HR" dirty="0"/>
              <a:t>      - povođenje za mišljenjem drugih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824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0000" y="503171"/>
            <a:ext cx="10571998" cy="970450"/>
          </a:xfrm>
        </p:spPr>
        <p:txBody>
          <a:bodyPr/>
          <a:lstStyle/>
          <a:p>
            <a:r>
              <a:rPr lang="hr-HR" dirty="0" smtClean="0"/>
              <a:t>USPJEŠAN TIM – STRATEGIJE</a:t>
            </a:r>
            <a:br>
              <a:rPr lang="hr-HR" dirty="0" smtClean="0"/>
            </a:br>
            <a:r>
              <a:rPr lang="hr-HR" dirty="0" smtClean="0"/>
              <a:t>I AKTIVNOSTI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r-HR" sz="3100" dirty="0" smtClean="0"/>
              <a:t>-uključivanje lidera- vođa ( koji imaju unaprijed definirane ciljeve) u rad tima-</a:t>
            </a:r>
          </a:p>
          <a:p>
            <a:r>
              <a:rPr lang="hr-HR" sz="3100" dirty="0" smtClean="0"/>
              <a:t>-njegovanje dobrih međuljudskih odnosa unutar tima( neformalna druženja nakon izvršenih zadataka, pod pauzom, povezivanje članova tima na neformalnoj razini)</a:t>
            </a:r>
          </a:p>
          <a:p>
            <a:r>
              <a:rPr lang="hr-HR" sz="3100" dirty="0" smtClean="0"/>
              <a:t>-prepoznavanje dobrih i uspješnih timova – praćenje rada i napredovanja, nagrađivanje uspješne suradnje prema mogućnostima</a:t>
            </a:r>
          </a:p>
          <a:p>
            <a:r>
              <a:rPr lang="hr-HR" sz="3100" dirty="0" smtClean="0"/>
              <a:t>-pravovremeno određivanje uloga- svaki član treba imati odgovarajuću i njemu jasnu ulogu, ali i dostupnost sve potrebne dokumentacije, postavljanja upita za sve nejasnoće tijekom odrađivanja etapa postavljenih zadataka</a:t>
            </a:r>
          </a:p>
          <a:p>
            <a:r>
              <a:rPr lang="hr-HR" sz="3100" dirty="0" smtClean="0"/>
              <a:t>- asertivna, pozitivna, verbalna i neverbalna komunikacija, aktivno slušanje, </a:t>
            </a:r>
            <a:r>
              <a:rPr lang="hr-HR" sz="3100" dirty="0" err="1" smtClean="0"/>
              <a:t>interpersonalna</a:t>
            </a:r>
            <a:r>
              <a:rPr lang="hr-HR" sz="3100" dirty="0" smtClean="0"/>
              <a:t> i </a:t>
            </a:r>
            <a:r>
              <a:rPr lang="hr-HR" sz="3100" dirty="0" err="1" smtClean="0"/>
              <a:t>intrapersonalna</a:t>
            </a:r>
            <a:r>
              <a:rPr lang="hr-HR" sz="3100" dirty="0" smtClean="0"/>
              <a:t> komunikacija </a:t>
            </a:r>
          </a:p>
          <a:p>
            <a:r>
              <a:rPr lang="hr-HR" sz="3100" dirty="0" smtClean="0"/>
              <a:t>- jasno postavljanje radnih zadataka i obveza svakog člana tima u svim etapama rada </a:t>
            </a:r>
          </a:p>
          <a:p>
            <a:r>
              <a:rPr lang="hr-HR" sz="3100" dirty="0" smtClean="0"/>
              <a:t>-jasno postavljanje ciljeva na razini tima </a:t>
            </a:r>
          </a:p>
          <a:p>
            <a:r>
              <a:rPr lang="hr-HR" sz="3100" dirty="0" smtClean="0"/>
              <a:t>-uočavanje i reagiranje na svaki šum u komunikacijskom tunelu</a:t>
            </a:r>
          </a:p>
          <a:p>
            <a:pPr marL="0" indent="0">
              <a:buNone/>
            </a:pPr>
            <a:endParaRPr lang="hr-HR" sz="3100" dirty="0" smtClean="0"/>
          </a:p>
        </p:txBody>
      </p:sp>
    </p:spTree>
    <p:extLst>
      <p:ext uri="{BB962C8B-B14F-4D97-AF65-F5344CB8AC3E}">
        <p14:creationId xmlns:p14="http://schemas.microsoft.com/office/powerpoint/2010/main" val="10433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USPJEŠAN TIM- STRATEGIJE I AKTIVNOSTI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- suradnjom do samopouzdanja svakog člana tima -postavljanje  točnih rokova pojedinih zadataka, dogovor o načinu rada, usklađivanje  različitih mišljenja o dolaženju do cilja</a:t>
            </a:r>
          </a:p>
          <a:p>
            <a:r>
              <a:rPr lang="hr-HR" dirty="0"/>
              <a:t>-rad na jačanju samopouzdanja svih članova tima </a:t>
            </a:r>
          </a:p>
          <a:p>
            <a:r>
              <a:rPr lang="hr-HR" dirty="0"/>
              <a:t>-usklađivanje različitosti članova tima u svezi obavljanja poslova –fleksibilnost rada</a:t>
            </a:r>
          </a:p>
          <a:p>
            <a:r>
              <a:rPr lang="hr-HR" dirty="0"/>
              <a:t>-korištenje novih i učinkovitih alata za kvalitetnije i bolje obavljanje radnih zadataka, za dijeljenje informacija, zakazivanje sastanaka, upravljanje postignućima</a:t>
            </a:r>
          </a:p>
          <a:p>
            <a:r>
              <a:rPr lang="hr-HR" dirty="0"/>
              <a:t>-ukazivanje na važnost povratnih informacija u timu , a koje se odnose na poboljšanje rada svih članova tima( kroz ankete, blic razgovori, preglede učinjenog..</a:t>
            </a:r>
          </a:p>
          <a:p>
            <a:r>
              <a:rPr lang="hr-HR" dirty="0"/>
              <a:t>- umrežavanje svih članova tima u mentorski program</a:t>
            </a:r>
          </a:p>
          <a:p>
            <a:r>
              <a:rPr lang="hr-HR" dirty="0"/>
              <a:t>-njegovanje tradicije naše ustanove i pažljivo spajanje s novim metodama i umijećima rada</a:t>
            </a:r>
          </a:p>
          <a:p>
            <a:r>
              <a:rPr lang="hr-HR" dirty="0"/>
              <a:t>-razmjena članova tima ako ih postoji više i razmjena prikupljenih znanja i vještina te prikazi ostvarenog na sastancima</a:t>
            </a:r>
          </a:p>
          <a:p>
            <a:r>
              <a:rPr lang="hr-HR" dirty="0"/>
              <a:t>- upoznavanje svih članova s uvedenim inovativnim oblicima rada </a:t>
            </a:r>
          </a:p>
          <a:p>
            <a:r>
              <a:rPr lang="hr-HR" dirty="0"/>
              <a:t>- kontinuirano pružanje podrške članovima  tima  do finalne faze provedbe projekta, programa, aktivnosti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78054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 citiranj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TM03457503[[fn=Za citiranje]]</Template>
  <TotalTime>442</TotalTime>
  <Words>1004</Words>
  <Application>Microsoft Office PowerPoint</Application>
  <PresentationFormat>Široki zaslon</PresentationFormat>
  <Paragraphs>83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Za citiranje</vt:lpstr>
      <vt:lpstr>AKTIVNOSTI KOJE POTIČU  TIMSKI DUH</vt:lpstr>
      <vt:lpstr>TIMSKI RAD</vt:lpstr>
      <vt:lpstr>TIMSKE ULOGE</vt:lpstr>
      <vt:lpstr>TIMSKE ULOGE I</vt:lpstr>
      <vt:lpstr>TIMSKE ULOGE II</vt:lpstr>
      <vt:lpstr>KARAKTERISTIKE USPJEŠNOG  TIMA</vt:lpstr>
      <vt:lpstr>KARAKTERISTIKE NEUSPJEŠNOG TIMA</vt:lpstr>
      <vt:lpstr>USPJEŠAN TIM – STRATEGIJE I AKTIVNOSTI</vt:lpstr>
      <vt:lpstr>USPJEŠAN TIM- STRATEGIJE I AKTIVNOSTI</vt:lpstr>
      <vt:lpstr>KORIŠTENA LITERATURA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AKTIVNOSTI KOJE POTIČU  TIMSKI DUH</dc:title>
  <dc:creator>Microsoftov račun</dc:creator>
  <cp:lastModifiedBy>Microsoftov račun</cp:lastModifiedBy>
  <cp:revision>36</cp:revision>
  <dcterms:created xsi:type="dcterms:W3CDTF">2024-04-09T10:53:50Z</dcterms:created>
  <dcterms:modified xsi:type="dcterms:W3CDTF">2024-04-12T11:45:58Z</dcterms:modified>
</cp:coreProperties>
</file>